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85"/>
    <p:restoredTop sz="94650"/>
  </p:normalViewPr>
  <p:slideViewPr>
    <p:cSldViewPr snapToGrid="0">
      <p:cViewPr varScale="1">
        <p:scale>
          <a:sx n="94" d="100"/>
          <a:sy n="94" d="100"/>
        </p:scale>
        <p:origin x="200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A870E-54A6-BDF8-2DBE-C6D82EBC0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BCE482-49A4-52F9-756D-4DB8C4C40A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C0668-D5C8-24CA-F4AF-CB0E1C030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12B27-0E7C-0809-D359-A56F6BFB2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96903-3E9D-E719-88A6-0EEF28537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94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634CB-7A1B-2B8A-B190-B6C33A954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DA672-D9E9-6477-6F67-7C523A97D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73D967-D309-8F8D-6053-BA3913C3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16858-49F4-BD6F-8FD4-517CF99FE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032A1-ABFD-FB0D-6765-BCE64DFD8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95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744E97-E94E-F8F1-A18D-BA98326BE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86BB9F-060B-12BC-6137-4F5FBEB66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CD751-36EB-760B-22FB-8AD45D619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663C1-603B-A6E0-48EB-90FE35F8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AF8A7-5B86-4F96-3100-8704F6E8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11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51F13-14FF-D275-48E7-08085A2F4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E3800-E319-962F-CE55-58A72EEFE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5CD07-D9A4-24E4-BC65-A42E005BB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B197D-673E-8F19-2592-9C7FABD8B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2447D-6354-E976-DAE1-30EDC505B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71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3302-FD45-915D-D529-463E0025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BB500-C1A4-3B70-8136-C9EF77F78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80358-1A7A-AEC7-88B2-98FDE6A56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27780-3388-1E19-CBC9-A91B157BD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8CEEA-0C83-A229-BDB4-986D462CE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87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5AD42-AF28-8825-AAC2-1FF600F2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39DBCF-A078-09D0-26FF-074F5626C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FFD8E-FBC2-5B03-5D62-DB9628307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0A3B80-D119-C19E-2B73-49E3D2D58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F29E0-5549-4387-3D0B-34065D6CD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E617CA-A869-2847-A053-8F5B1D427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1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FC2FE-34D1-25FD-880E-AC957D868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A8E98-D531-ABA8-495E-D4E0549F4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C25174-AD42-E7DC-C401-5AA3D96D4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47EDAA-0B14-E1E2-4811-A42F3D5D6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09C880-7998-E1AA-3464-9BA27A8366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F3557-35BF-4E50-79DE-6AB5BFD7B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AA69D6-8B41-37B7-4F4A-DACBA18BA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E16F3F-E9C2-B948-5794-ACE4DE68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4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8DA6E-1C37-CAF8-AB3B-EFB2D64DA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8A3A7E-CCCA-272F-946B-E5F773E66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D6A8B4-ABDE-C458-BB67-0B0FDBCD9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94F992-9F3A-2985-06F3-7D6DE8F6D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07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888B7-AFD3-8509-3803-316050B0C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F0FB5D-B6DE-9231-995F-334D7772C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EB06E4-D806-152C-7B7D-5808D0B0A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45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FF838-3030-92DC-956A-87A82695B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E0E4B-0C13-EA9B-E338-EAE94D725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497123-6FBB-3879-2645-A130DF5F90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E7D742-3D27-954B-1644-59DBD5CE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2749F-2CD0-F1E5-C478-70AF73D4B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CBC78-9069-458F-5407-DF6985F3D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87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E9FEC-AB1D-BE0E-DACB-7A1F29943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CDE955-6FDD-051C-926E-C8D908CBF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45B20B-3110-38C7-90EF-E68D7BD3F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CB2D18-BF98-466C-2BA3-F5D9D4C2D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1CF9B-2D8A-1E80-39B9-3E4C5113A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89E676-A992-01E7-C4EF-F64046CF4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7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D7B240-38F2-E3BB-7D22-8EB7C421A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23C863-81DD-5C13-7112-4A03886CD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24C345-5892-1C0F-A289-BBCC8D193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1FB05A-2B67-BC4C-84BD-8B91242DC258}" type="datetimeFigureOut">
              <a:rPr lang="en-US" smtClean="0"/>
              <a:t>2/5/25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2218F-1855-C4FB-0590-B11E27827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3B804-CC95-8902-CDF4-E673BB9484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C5F21E-985E-AB48-974C-6C7FDAB2E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55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CC08011-268D-7571-A1DC-ECC46889A883}"/>
              </a:ext>
            </a:extLst>
          </p:cNvPr>
          <p:cNvSpPr txBox="1"/>
          <p:nvPr/>
        </p:nvSpPr>
        <p:spPr>
          <a:xfrm>
            <a:off x="170120" y="716846"/>
            <a:ext cx="11483163" cy="3516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400" b="1" i="0" dirty="0">
                <a:solidFill>
                  <a:srgbClr val="404040"/>
                </a:solidFill>
                <a:effectLst/>
              </a:rPr>
              <a:t>Net-Zero Carbon Emissions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1" i="0" dirty="0">
                <a:solidFill>
                  <a:srgbClr val="404040"/>
                </a:solidFill>
                <a:effectLst/>
              </a:rPr>
              <a:t>Target</a:t>
            </a:r>
            <a:r>
              <a:rPr lang="en-GB" sz="1400" b="0" i="0" dirty="0">
                <a:solidFill>
                  <a:srgbClr val="404040"/>
                </a:solidFill>
                <a:effectLst/>
              </a:rPr>
              <a:t>: Achieve net-zero operations by 2030 and net-zero products by 2050.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b="1" i="0" dirty="0">
                <a:solidFill>
                  <a:srgbClr val="404040"/>
                </a:solidFill>
                <a:effectLst/>
              </a:rPr>
              <a:t>Evidence</a:t>
            </a:r>
            <a:r>
              <a:rPr lang="en-GB" sz="1400" b="0" i="0" dirty="0">
                <a:solidFill>
                  <a:srgbClr val="404040"/>
                </a:solidFill>
                <a:effectLst/>
              </a:rPr>
              <a:t>:</a:t>
            </a:r>
          </a:p>
          <a:p>
            <a:pPr marL="742950" lvl="1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404040"/>
                </a:solidFill>
                <a:effectLst/>
              </a:rPr>
              <a:t>Rolls-Royce reports on its Scope 1, 2, and 3 emissions in its sustainability reports. For example, in its </a:t>
            </a:r>
            <a:r>
              <a:rPr lang="en-GB" sz="1400" b="1" i="0" dirty="0">
                <a:solidFill>
                  <a:srgbClr val="404040"/>
                </a:solidFill>
                <a:effectLst/>
              </a:rPr>
              <a:t>2022 Sustainability Report</a:t>
            </a:r>
            <a:r>
              <a:rPr lang="en-GB" sz="1400" b="0" i="0" dirty="0">
                <a:solidFill>
                  <a:srgbClr val="404040"/>
                </a:solidFill>
                <a:effectLst/>
              </a:rPr>
              <a:t>, the company disclosed: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/>
              <a:t>Scope 1</a:t>
            </a:r>
            <a:r>
              <a:rPr lang="en-GB" sz="1400" dirty="0"/>
              <a:t> = Direct emissions from owned/controlled sources.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/>
              <a:t>Scope 2</a:t>
            </a:r>
            <a:r>
              <a:rPr lang="en-GB" sz="1400" dirty="0"/>
              <a:t> = Indirect emissions from purchased energy.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400" b="1" dirty="0"/>
              <a:t>Scope 3</a:t>
            </a:r>
            <a:r>
              <a:rPr lang="en-GB" sz="1400" dirty="0"/>
              <a:t> = Other indirect emissions across the value chain.</a:t>
            </a:r>
          </a:p>
          <a:p>
            <a:pPr marL="742950" lvl="1" indent="-2857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rgbClr val="404040"/>
              </a:solidFill>
              <a:effectLst/>
            </a:endParaRPr>
          </a:p>
          <a:p>
            <a:pPr marL="1143000" lvl="2" indent="-22860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404040"/>
                </a:solidFill>
                <a:effectLst/>
              </a:rPr>
              <a:t>A </a:t>
            </a:r>
            <a:r>
              <a:rPr lang="en-GB" sz="1400" b="1" i="0" dirty="0">
                <a:solidFill>
                  <a:srgbClr val="404040"/>
                </a:solidFill>
                <a:effectLst/>
              </a:rPr>
              <a:t>35% reduction in Scope 1 and 2 emissions</a:t>
            </a:r>
            <a:r>
              <a:rPr lang="en-GB" sz="1400" b="0" i="0" dirty="0">
                <a:solidFill>
                  <a:srgbClr val="404040"/>
                </a:solidFill>
                <a:effectLst/>
              </a:rPr>
              <a:t> since 2019.</a:t>
            </a:r>
          </a:p>
          <a:p>
            <a:pPr marL="1143000" lvl="2" indent="-22860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404040"/>
                </a:solidFill>
                <a:effectLst/>
              </a:rPr>
              <a:t>Progress in reducing emissions from its product portfolio, including testing 100% Sustainable Aviation Fuel (SAF) in its engines.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404040"/>
                </a:solidFill>
                <a:effectLst/>
              </a:rPr>
              <a:t>The company also highlights its collaboration with partners to develop SAF and hybrid-electric propulsion systems, which are critical to achieving its 2050 net-zero goal.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997726-F853-D713-5CCF-1AF0465E1DBD}"/>
              </a:ext>
            </a:extLst>
          </p:cNvPr>
          <p:cNvSpPr txBox="1"/>
          <p:nvPr/>
        </p:nvSpPr>
        <p:spPr>
          <a:xfrm>
            <a:off x="0" y="255181"/>
            <a:ext cx="6485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Environmental commitments</a:t>
            </a:r>
            <a:r>
              <a:rPr lang="en-US" dirty="0"/>
              <a:t>:</a:t>
            </a:r>
          </a:p>
        </p:txBody>
      </p:sp>
      <p:pic>
        <p:nvPicPr>
          <p:cNvPr id="1030" name="Picture 6" descr="Net Zero for Future Combat Air Systems | Rolls-Royce">
            <a:extLst>
              <a:ext uri="{FF2B5EF4-FFF2-40B4-BE49-F238E27FC236}">
                <a16:creationId xmlns:a16="http://schemas.microsoft.com/office/drawing/2014/main" id="{60A7BEF1-0D42-4D85-FED3-899D4872A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94380"/>
            <a:ext cx="5076967" cy="2820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549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16067-7641-B0EE-B7B6-8F638A555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940" y="523081"/>
            <a:ext cx="4988442" cy="315912"/>
          </a:xfrm>
        </p:spPr>
        <p:txBody>
          <a:bodyPr>
            <a:normAutofit fontScale="90000"/>
          </a:bodyPr>
          <a:lstStyle/>
          <a:p>
            <a:r>
              <a:rPr lang="en-GB" sz="2400" b="1" i="0" dirty="0">
                <a:solidFill>
                  <a:srgbClr val="404040"/>
                </a:solidFill>
                <a:effectLst/>
                <a:latin typeface="Inter"/>
              </a:rPr>
              <a:t>2. Social Commitments and Data</a:t>
            </a:r>
            <a:br>
              <a:rPr lang="en-GB" sz="2400" b="1" i="0" dirty="0">
                <a:solidFill>
                  <a:srgbClr val="404040"/>
                </a:solidFill>
                <a:effectLst/>
                <a:latin typeface="Inter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EB74C-B074-525B-38E0-19E711514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940" y="838993"/>
            <a:ext cx="10515600" cy="4351338"/>
          </a:xfrm>
        </p:spPr>
        <p:txBody>
          <a:bodyPr/>
          <a:lstStyle/>
          <a:p>
            <a:pPr algn="l"/>
            <a:r>
              <a:rPr lang="en-GB" sz="1800" b="1" i="0" dirty="0">
                <a:solidFill>
                  <a:srgbClr val="404040"/>
                </a:solidFill>
                <a:effectLst/>
                <a:latin typeface="Inter"/>
              </a:rPr>
              <a:t>Employee Well-being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404040"/>
                </a:solidFill>
                <a:effectLst/>
                <a:latin typeface="Inter"/>
              </a:rPr>
              <a:t>Target</a:t>
            </a:r>
            <a:r>
              <a:rPr lang="en-GB" sz="1800" b="0" i="0" dirty="0">
                <a:solidFill>
                  <a:srgbClr val="404040"/>
                </a:solidFill>
                <a:effectLst/>
                <a:latin typeface="Inter"/>
              </a:rPr>
              <a:t>: Improve employee health, safety, and well-being.</a:t>
            </a:r>
          </a:p>
          <a:p>
            <a:pPr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800" b="1" i="0" dirty="0">
                <a:solidFill>
                  <a:srgbClr val="404040"/>
                </a:solidFill>
                <a:effectLst/>
                <a:latin typeface="Inter"/>
              </a:rPr>
              <a:t>Evidence</a:t>
            </a:r>
            <a:r>
              <a:rPr lang="en-GB" sz="1800" b="0" i="0" dirty="0">
                <a:solidFill>
                  <a:srgbClr val="404040"/>
                </a:solidFill>
                <a:effectLst/>
                <a:latin typeface="Inter"/>
              </a:rPr>
              <a:t>: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404040"/>
                </a:solidFill>
                <a:effectLst/>
                <a:latin typeface="Inter"/>
              </a:rPr>
              <a:t>Rolls-Royce reports on its Total Recordable Injury Rate (TRIR), which measures workplace safety. In 2022, the company achieved a </a:t>
            </a:r>
            <a:r>
              <a:rPr lang="en-GB" sz="1800" b="1" i="0" dirty="0">
                <a:solidFill>
                  <a:srgbClr val="404040"/>
                </a:solidFill>
                <a:effectLst/>
                <a:latin typeface="Inter"/>
              </a:rPr>
              <a:t>TRIR of 0.33</a:t>
            </a:r>
            <a:r>
              <a:rPr lang="en-GB" sz="1800" b="0" i="0" dirty="0">
                <a:solidFill>
                  <a:srgbClr val="404040"/>
                </a:solidFill>
                <a:effectLst/>
                <a:latin typeface="Inter"/>
              </a:rPr>
              <a:t>, reflecting a strong safety record.</a:t>
            </a:r>
          </a:p>
          <a:p>
            <a:pPr marL="742950" lvl="1" indent="-285750" algn="l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GB" sz="1800" b="0" i="0" dirty="0">
                <a:solidFill>
                  <a:srgbClr val="404040"/>
                </a:solidFill>
                <a:effectLst/>
                <a:latin typeface="Inter"/>
              </a:rPr>
              <a:t>The company also conducts employee surveys to measure engagement and well-being, with results shared in its sustainability reports.</a:t>
            </a:r>
          </a:p>
          <a:p>
            <a:endParaRPr lang="en-US" dirty="0"/>
          </a:p>
        </p:txBody>
      </p:sp>
      <p:pic>
        <p:nvPicPr>
          <p:cNvPr id="2050" name="Picture 2" descr="Our people | Rolls-Royce">
            <a:extLst>
              <a:ext uri="{FF2B5EF4-FFF2-40B4-BE49-F238E27FC236}">
                <a16:creationId xmlns:a16="http://schemas.microsoft.com/office/drawing/2014/main" id="{CB4D314D-DB59-1E66-677D-B717C7C2A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20" y="3014662"/>
            <a:ext cx="3403632" cy="3412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044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219</Words>
  <Application>Microsoft Macintosh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Inter</vt:lpstr>
      <vt:lpstr>Office Theme</vt:lpstr>
      <vt:lpstr>PowerPoint Presentation</vt:lpstr>
      <vt:lpstr>2. Social Commitments and Data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Ward (26479576)</dc:creator>
  <cp:lastModifiedBy>Tom Ward (26479576)</cp:lastModifiedBy>
  <cp:revision>2</cp:revision>
  <dcterms:created xsi:type="dcterms:W3CDTF">2025-02-05T12:34:13Z</dcterms:created>
  <dcterms:modified xsi:type="dcterms:W3CDTF">2025-02-05T12:44:52Z</dcterms:modified>
</cp:coreProperties>
</file>